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3" r:id="rId3"/>
    <p:sldId id="275" r:id="rId4"/>
    <p:sldId id="276" r:id="rId5"/>
    <p:sldId id="291" r:id="rId6"/>
    <p:sldId id="292" r:id="rId7"/>
    <p:sldId id="293" r:id="rId8"/>
    <p:sldId id="294" r:id="rId9"/>
    <p:sldId id="295" r:id="rId10"/>
    <p:sldId id="296" r:id="rId11"/>
    <p:sldId id="298" r:id="rId12"/>
    <p:sldId id="299" r:id="rId13"/>
    <p:sldId id="300" r:id="rId14"/>
    <p:sldId id="301" r:id="rId15"/>
    <p:sldId id="302" r:id="rId16"/>
    <p:sldId id="303" r:id="rId17"/>
    <p:sldId id="289" r:id="rId18"/>
    <p:sldId id="266" r:id="rId19"/>
  </p:sldIdLst>
  <p:sldSz cx="12192000" cy="6858000"/>
  <p:notesSz cx="6858000" cy="9144000"/>
  <p:embeddedFontLst>
    <p:embeddedFont>
      <p:font typeface="나눔바른고딕OTF Light" panose="02000303000000000000" pitchFamily="5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55CFD1"/>
    <a:srgbClr val="BCAF7E"/>
    <a:srgbClr val="4B465E"/>
    <a:srgbClr val="301A46"/>
    <a:srgbClr val="332543"/>
    <a:srgbClr val="D0E0D9"/>
    <a:srgbClr val="BBFFE6"/>
    <a:srgbClr val="F8FAFA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5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48" y="78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2023-06-04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2023-06-04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chemeClr val="bg1">
                <a:lumMod val="96000"/>
              </a:schemeClr>
            </a:gs>
            <a:gs pos="100000">
              <a:schemeClr val="accent4">
                <a:lumMod val="80000"/>
                <a:lumOff val="2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chemeClr val="accent4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바닥글 개체 틀 4"/>
          <p:cNvSpPr txBox="1">
            <a:spLocks/>
          </p:cNvSpPr>
          <p:nvPr userDrawn="1"/>
        </p:nvSpPr>
        <p:spPr>
          <a:xfrm>
            <a:off x="-680816" y="65558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800" b="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9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r>
              <a:rPr lang="en-US" altLang="ko-KR" dirty="0">
                <a:solidFill>
                  <a:schemeClr val="bg1"/>
                </a:solidFill>
              </a:rPr>
              <a:t>        © </a:t>
            </a:r>
            <a:r>
              <a:rPr lang="en-US" altLang="ko-KR" dirty="0" err="1">
                <a:solidFill>
                  <a:schemeClr val="bg1"/>
                </a:solidFill>
              </a:rPr>
              <a:t>MiJung</a:t>
            </a:r>
            <a:r>
              <a:rPr lang="en-US" altLang="ko-KR" dirty="0">
                <a:solidFill>
                  <a:schemeClr val="bg1"/>
                </a:solidFill>
              </a:rPr>
              <a:t>. not be used for commercial purposes ppt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슬라이드 번호 개체 틀 5"/>
          <p:cNvSpPr txBox="1">
            <a:spLocks/>
          </p:cNvSpPr>
          <p:nvPr userDrawn="1"/>
        </p:nvSpPr>
        <p:spPr>
          <a:xfrm>
            <a:off x="9448800" y="65338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FA9321B-8E93-4938-ACA9-6254A66BA3E1}" type="slidenum">
              <a:rPr lang="ko-KR" altLang="en-US" smtClean="0">
                <a:solidFill>
                  <a:schemeClr val="bg1"/>
                </a:solidFill>
              </a:rPr>
              <a:pPr/>
              <a:t>‹#›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0901" y="2678928"/>
            <a:ext cx="4290208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Mobile Video Player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51037" y="3106218"/>
            <a:ext cx="3489925" cy="101559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조</a:t>
            </a:r>
            <a:r>
              <a:rPr kumimoji="1" lang="en-US" altLang="ko-KR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미정</a:t>
            </a:r>
            <a:r>
              <a:rPr kumimoji="1" lang="en-US" altLang="ko-KR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B16741-8698-84B4-0816-91646CF16F2D}"/>
              </a:ext>
            </a:extLst>
          </p:cNvPr>
          <p:cNvSpPr txBox="1"/>
          <p:nvPr/>
        </p:nvSpPr>
        <p:spPr>
          <a:xfrm>
            <a:off x="5314442" y="4453407"/>
            <a:ext cx="1563115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팀장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</a:t>
            </a: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강준성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4CE272-25AF-C5BF-D0F6-FF2D545A8B0B}"/>
              </a:ext>
            </a:extLst>
          </p:cNvPr>
          <p:cNvSpPr txBox="1"/>
          <p:nvPr/>
        </p:nvSpPr>
        <p:spPr>
          <a:xfrm>
            <a:off x="4153066" y="4843618"/>
            <a:ext cx="3885866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조원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</a:t>
            </a: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김현기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이인범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안민수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박형근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텍스트, 스크린샷, 통신 장치, 정보기기이(가) 표시된 사진&#10;&#10;자동 생성된 설명">
            <a:extLst>
              <a:ext uri="{FF2B5EF4-FFF2-40B4-BE49-F238E27FC236}">
                <a16:creationId xmlns:a16="http://schemas.microsoft.com/office/drawing/2014/main" id="{308C9415-EB44-5148-17AD-9200ED556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824" y="1280690"/>
            <a:ext cx="1982296" cy="4084890"/>
          </a:xfrm>
          <a:prstGeom prst="rect">
            <a:avLst/>
          </a:prstGeom>
        </p:spPr>
      </p:pic>
      <p:cxnSp>
        <p:nvCxnSpPr>
          <p:cNvPr id="10" name="직선 화살표 연결선 9"/>
          <p:cNvCxnSpPr>
            <a:cxnSpLocks/>
            <a:stCxn id="30" idx="3"/>
          </p:cNvCxnSpPr>
          <p:nvPr/>
        </p:nvCxnSpPr>
        <p:spPr>
          <a:xfrm flipV="1">
            <a:off x="6690511" y="2700471"/>
            <a:ext cx="1393810" cy="939022"/>
          </a:xfrm>
          <a:prstGeom prst="straightConnector1">
            <a:avLst/>
          </a:prstGeom>
          <a:ln w="15875">
            <a:solidFill>
              <a:srgbClr val="FFD96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cxnSpLocks/>
          </p:cNvCxnSpPr>
          <p:nvPr/>
        </p:nvCxnSpPr>
        <p:spPr>
          <a:xfrm flipH="1">
            <a:off x="3931065" y="3702867"/>
            <a:ext cx="1328998" cy="946045"/>
          </a:xfrm>
          <a:prstGeom prst="straightConnector1">
            <a:avLst/>
          </a:prstGeom>
          <a:ln w="15875">
            <a:solidFill>
              <a:srgbClr val="FFD96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74064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사용자가 앱 권한을 허용했는지 확인하며 허용하지 않는다면 앱 권한 페이지로 보내며 권한이 부여된 경우 메인 페이지로 넘어간다</a:t>
            </a: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415639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권한부여확인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346323" cy="57444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사용자가 이 앱을 </a:t>
            </a:r>
            <a:r>
              <a:rPr kumimoji="1" lang="ko-KR" altLang="en-US" sz="9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사용할때</a:t>
            </a: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권한을 </a:t>
            </a:r>
            <a:r>
              <a:rPr kumimoji="1" lang="ko-KR" altLang="en-US" sz="9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허락해야지만</a:t>
            </a: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앱을 </a:t>
            </a:r>
            <a:r>
              <a:rPr kumimoji="1" lang="ko-KR" altLang="en-US" sz="9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사용할수</a:t>
            </a: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있게 해준다</a:t>
            </a: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  <a:b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</a:br>
            <a:r>
              <a:rPr kumimoji="1" lang="ko-KR" altLang="en-US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저장공간을 읽고 쓰는 기능을 요구한다</a:t>
            </a: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692959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권한 부여페이지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7DC2240-9394-4271-A565-DF473AB48E79}"/>
              </a:ext>
            </a:extLst>
          </p:cNvPr>
          <p:cNvGrpSpPr/>
          <p:nvPr/>
        </p:nvGrpSpPr>
        <p:grpSpPr>
          <a:xfrm>
            <a:off x="521264" y="339362"/>
            <a:ext cx="3686427" cy="1067185"/>
            <a:chOff x="521264" y="339362"/>
            <a:chExt cx="3686427" cy="1067185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2BC2498-A344-E261-D3D5-54A2F68BF827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11" name="다이아몬드 10">
                <a:extLst>
                  <a:ext uri="{FF2B5EF4-FFF2-40B4-BE49-F238E27FC236}">
                    <a16:creationId xmlns:a16="http://schemas.microsoft.com/office/drawing/2014/main" id="{4A89F0CA-7D4D-DAA6-5B2B-C951846EEB1E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130C0CC-8144-7CEA-476B-84D7D298C47A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01</a:t>
                </a: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A4A2BC79-1413-90F5-0348-0DBD6A6499EA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A379040-4660-A0C9-474A-3463CA1EA4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15C93E7-A161-93A7-B770-6D2208750956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6B75023-BABA-EFD0-A500-50E94D9593C5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1374960-CE9E-BF58-F5C9-C42A4BF84887}"/>
                </a:ext>
              </a:extLst>
            </p:cNvPr>
            <p:cNvSpPr txBox="1"/>
            <p:nvPr/>
          </p:nvSpPr>
          <p:spPr>
            <a:xfrm>
              <a:off x="1945020" y="1139924"/>
              <a:ext cx="2262671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처음 </a:t>
              </a:r>
              <a:r>
                <a:rPr kumimoji="1" lang="ko-KR" altLang="en-US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실행시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권한 부여 페이지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A446BCE-6411-162E-0FE4-E093DEFFA6E4}"/>
              </a:ext>
            </a:extLst>
          </p:cNvPr>
          <p:cNvSpPr/>
          <p:nvPr/>
        </p:nvSpPr>
        <p:spPr>
          <a:xfrm>
            <a:off x="6002448" y="3503691"/>
            <a:ext cx="688063" cy="271604"/>
          </a:xfrm>
          <a:prstGeom prst="rect">
            <a:avLst/>
          </a:prstGeom>
          <a:noFill/>
          <a:ln w="1905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75013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5695856" y="296014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1" y="5327409"/>
            <a:ext cx="3174240" cy="973668"/>
            <a:chOff x="1853287" y="3130134"/>
            <a:chExt cx="3174240" cy="973668"/>
          </a:xfrm>
        </p:grpSpPr>
        <p:sp>
          <p:nvSpPr>
            <p:cNvPr id="14" name="TextBox 13"/>
            <p:cNvSpPr txBox="1"/>
            <p:nvPr/>
          </p:nvSpPr>
          <p:spPr>
            <a:xfrm>
              <a:off x="1853287" y="3422148"/>
              <a:ext cx="3174240" cy="681654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사용자 라이브러리에 접근하여 파일들을 불러오고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메뉴 바 리스트 뷰 로 처리하여 한눈에 볼 수 있는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UI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로 구성 되어있다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68042" y="3130134"/>
              <a:ext cx="1144732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메인 페이지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4" y="5327409"/>
            <a:ext cx="3174240" cy="973668"/>
            <a:chOff x="1853290" y="3130134"/>
            <a:chExt cx="3174240" cy="973668"/>
          </a:xfrm>
        </p:grpSpPr>
        <p:sp>
          <p:nvSpPr>
            <p:cNvPr id="17" name="TextBox 16"/>
            <p:cNvSpPr txBox="1"/>
            <p:nvPr/>
          </p:nvSpPr>
          <p:spPr>
            <a:xfrm>
              <a:off x="1853290" y="3422148"/>
              <a:ext cx="3174240" cy="681654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엑소 플레이어를 활용하여 동영상에 기본적인 모습을 보여주며 간단한 재생 일시정이 시간 건너뛰기 다음영상 버튼으로 이뤄져 있다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78277" y="3130134"/>
              <a:ext cx="1324267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동영상 플레이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E8C8434-0406-1E67-1F55-3D0A46207FEF}"/>
              </a:ext>
            </a:extLst>
          </p:cNvPr>
          <p:cNvGrpSpPr/>
          <p:nvPr/>
        </p:nvGrpSpPr>
        <p:grpSpPr>
          <a:xfrm>
            <a:off x="521264" y="339362"/>
            <a:ext cx="4566784" cy="1215990"/>
            <a:chOff x="521264" y="339362"/>
            <a:chExt cx="4566784" cy="121599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3022782-F8F0-F9D4-E6DA-73C2494F9F2B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23" name="다이아몬드 22">
                <a:extLst>
                  <a:ext uri="{FF2B5EF4-FFF2-40B4-BE49-F238E27FC236}">
                    <a16:creationId xmlns:a16="http://schemas.microsoft.com/office/drawing/2014/main" id="{171A4F2E-23D7-B01B-6E50-611501041CE3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B8DE890-0E45-FC98-22A4-D375D12C5140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02</a:t>
                </a: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AFD773E-B422-4490-6227-2443AB0A4C9E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6FC9F19-FE30-04C9-7598-129CA965C9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CAE116D5-255F-AAD4-A0EF-E0FED5A3165B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E1BF79-DAB0-1DC2-4181-8DC0A943892F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7A5AB-B640-24D6-0BF9-489E7DCADAA9}"/>
                </a:ext>
              </a:extLst>
            </p:cNvPr>
            <p:cNvSpPr txBox="1"/>
            <p:nvPr/>
          </p:nvSpPr>
          <p:spPr>
            <a:xfrm>
              <a:off x="1945020" y="1139924"/>
              <a:ext cx="3143028" cy="415428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메인 페이지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: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실제 사용자 라이브러리에 접근 및 실행을 하기 위한 페이지 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29" name="그림 28" descr="전자제품, 텍스트, 스크린샷, 통신 장치이(가) 표시된 사진&#10;&#10;자동 생성된 설명">
            <a:extLst>
              <a:ext uri="{FF2B5EF4-FFF2-40B4-BE49-F238E27FC236}">
                <a16:creationId xmlns:a16="http://schemas.microsoft.com/office/drawing/2014/main" id="{4301E4EF-5FF9-3781-CE1A-FC2FEB6EB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775" y="1712029"/>
            <a:ext cx="1776912" cy="3429000"/>
          </a:xfrm>
          <a:prstGeom prst="rect">
            <a:avLst/>
          </a:prstGeom>
        </p:spPr>
      </p:pic>
      <p:pic>
        <p:nvPicPr>
          <p:cNvPr id="31" name="그림 30" descr="스크린샷, 정보기기, 휴대 전화, 멀티미디어이(가) 표시된 사진&#10;&#10;자동 생성된 설명">
            <a:extLst>
              <a:ext uri="{FF2B5EF4-FFF2-40B4-BE49-F238E27FC236}">
                <a16:creationId xmlns:a16="http://schemas.microsoft.com/office/drawing/2014/main" id="{8C9EAD6A-135D-CCD5-518E-AA8E9E987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471" y="1712029"/>
            <a:ext cx="1908265" cy="3433941"/>
          </a:xfrm>
          <a:prstGeom prst="rect">
            <a:avLst/>
          </a:prstGeom>
        </p:spPr>
      </p:pic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F737360-25E9-98F3-E725-25417D2D7C3D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4287687" y="1783181"/>
            <a:ext cx="419139" cy="1836419"/>
          </a:xfrm>
          <a:prstGeom prst="straightConnector1">
            <a:avLst/>
          </a:prstGeom>
          <a:ln w="15875">
            <a:solidFill>
              <a:srgbClr val="FFD96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ACA22FD-3162-10DB-A4C3-814FFCE13097}"/>
              </a:ext>
            </a:extLst>
          </p:cNvPr>
          <p:cNvSpPr/>
          <p:nvPr/>
        </p:nvSpPr>
        <p:spPr>
          <a:xfrm>
            <a:off x="2552232" y="2577753"/>
            <a:ext cx="1735455" cy="2083693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EC70CD5-1E73-9B85-9655-FF2EB08E7D8B}"/>
              </a:ext>
            </a:extLst>
          </p:cNvPr>
          <p:cNvSpPr txBox="1"/>
          <p:nvPr/>
        </p:nvSpPr>
        <p:spPr>
          <a:xfrm>
            <a:off x="4798230" y="1568129"/>
            <a:ext cx="989240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ListView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7F4239-CCD2-DB99-C414-514A86ADB956}"/>
              </a:ext>
            </a:extLst>
          </p:cNvPr>
          <p:cNvSpPr/>
          <p:nvPr/>
        </p:nvSpPr>
        <p:spPr>
          <a:xfrm>
            <a:off x="2510775" y="2103224"/>
            <a:ext cx="1776912" cy="328522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EB6F503F-92D4-0C98-BF0D-B6B991788723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1484768" y="2267485"/>
            <a:ext cx="1026007" cy="0"/>
          </a:xfrm>
          <a:prstGeom prst="straightConnector1">
            <a:avLst/>
          </a:prstGeom>
          <a:ln w="15875">
            <a:solidFill>
              <a:srgbClr val="FFD96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66E416F-8131-C879-28F8-B3D1381BCFB3}"/>
              </a:ext>
            </a:extLst>
          </p:cNvPr>
          <p:cNvSpPr txBox="1"/>
          <p:nvPr/>
        </p:nvSpPr>
        <p:spPr>
          <a:xfrm>
            <a:off x="481288" y="2078729"/>
            <a:ext cx="912039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Toolbar</a:t>
            </a:r>
          </a:p>
        </p:txBody>
      </p:sp>
    </p:spTree>
    <p:extLst>
      <p:ext uri="{BB962C8B-B14F-4D97-AF65-F5344CB8AC3E}">
        <p14:creationId xmlns:p14="http://schemas.microsoft.com/office/powerpoint/2010/main" val="3422803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839270" y="5327409"/>
            <a:ext cx="3174240" cy="1050613"/>
            <a:chOff x="1853287" y="3130134"/>
            <a:chExt cx="3174240" cy="1050613"/>
          </a:xfrm>
        </p:grpSpPr>
        <p:sp>
          <p:nvSpPr>
            <p:cNvPr id="14" name="TextBox 13"/>
            <p:cNvSpPr txBox="1"/>
            <p:nvPr/>
          </p:nvSpPr>
          <p:spPr>
            <a:xfrm>
              <a:off x="1853287" y="3422148"/>
              <a:ext cx="3174240" cy="75859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불러온 파일들을 제목으로 검색하여 특정 파일 및 동영상을 찾아서 재생 및 관리 할 수 있다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 </a:t>
              </a:r>
            </a:p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(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서치뷰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활용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957810" y="3130134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검색 기능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72589" y="5327409"/>
            <a:ext cx="3285809" cy="770536"/>
            <a:chOff x="1853289" y="3130134"/>
            <a:chExt cx="3285809" cy="770536"/>
          </a:xfrm>
        </p:grpSpPr>
        <p:sp>
          <p:nvSpPr>
            <p:cNvPr id="17" name="TextBox 16"/>
            <p:cNvSpPr txBox="1"/>
            <p:nvPr/>
          </p:nvSpPr>
          <p:spPr>
            <a:xfrm>
              <a:off x="1853289" y="3422148"/>
              <a:ext cx="3285809" cy="47852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불러온 파일들을 제목으로 정렬하여 기본은 오름차순 정렬 버튼을 누르면 내림차순으로 변경된다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57813" y="3130134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정렬 기능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E8C8434-0406-1E67-1F55-3D0A46207FEF}"/>
              </a:ext>
            </a:extLst>
          </p:cNvPr>
          <p:cNvGrpSpPr/>
          <p:nvPr/>
        </p:nvGrpSpPr>
        <p:grpSpPr>
          <a:xfrm>
            <a:off x="521264" y="339362"/>
            <a:ext cx="4566784" cy="1067185"/>
            <a:chOff x="521264" y="339362"/>
            <a:chExt cx="4566784" cy="1067185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3022782-F8F0-F9D4-E6DA-73C2494F9F2B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23" name="다이아몬드 22">
                <a:extLst>
                  <a:ext uri="{FF2B5EF4-FFF2-40B4-BE49-F238E27FC236}">
                    <a16:creationId xmlns:a16="http://schemas.microsoft.com/office/drawing/2014/main" id="{171A4F2E-23D7-B01B-6E50-611501041CE3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B8DE890-0E45-FC98-22A4-D375D12C5140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03</a:t>
                </a: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AFD773E-B422-4490-6227-2443AB0A4C9E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6FC9F19-FE30-04C9-7598-129CA965C9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CAE116D5-255F-AAD4-A0EF-E0FED5A3165B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E1BF79-DAB0-1DC2-4181-8DC0A943892F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7A5AB-B640-24D6-0BF9-489E7DCADAA9}"/>
                </a:ext>
              </a:extLst>
            </p:cNvPr>
            <p:cNvSpPr txBox="1"/>
            <p:nvPr/>
          </p:nvSpPr>
          <p:spPr>
            <a:xfrm>
              <a:off x="1945020" y="1139924"/>
              <a:ext cx="3143028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액션바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: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검색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,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정렬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,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삭제 기능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5" name="그림 4" descr="정보기기, 스크린샷, 통신 장치, 전자 기기이(가) 표시된 사진&#10;&#10;자동 생성된 설명">
            <a:extLst>
              <a:ext uri="{FF2B5EF4-FFF2-40B4-BE49-F238E27FC236}">
                <a16:creationId xmlns:a16="http://schemas.microsoft.com/office/drawing/2014/main" id="{C8157E97-5B33-4FC2-A051-1DCDFF780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864" y="1685782"/>
            <a:ext cx="1806956" cy="3441473"/>
          </a:xfrm>
          <a:prstGeom prst="rect">
            <a:avLst/>
          </a:prstGeom>
        </p:spPr>
      </p:pic>
      <p:pic>
        <p:nvPicPr>
          <p:cNvPr id="7" name="그림 6" descr="전자제품, 텍스트, 통신 장치, 스크린샷이(가) 표시된 사진&#10;&#10;자동 생성된 설명">
            <a:extLst>
              <a:ext uri="{FF2B5EF4-FFF2-40B4-BE49-F238E27FC236}">
                <a16:creationId xmlns:a16="http://schemas.microsoft.com/office/drawing/2014/main" id="{20F5267F-50C6-C377-B9A2-3C4E6A849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239" y="1685782"/>
            <a:ext cx="1806956" cy="344147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64ED329-5A0D-4665-7EA7-BCC688A2FEDD}"/>
              </a:ext>
            </a:extLst>
          </p:cNvPr>
          <p:cNvSpPr/>
          <p:nvPr/>
        </p:nvSpPr>
        <p:spPr>
          <a:xfrm>
            <a:off x="2621150" y="2136618"/>
            <a:ext cx="1335213" cy="262550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709EF9F-41EA-9A99-7ABF-339EDD51B589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1945020" y="2267893"/>
            <a:ext cx="676130" cy="493414"/>
          </a:xfrm>
          <a:prstGeom prst="straightConnector1">
            <a:avLst/>
          </a:prstGeom>
          <a:ln w="15875">
            <a:solidFill>
              <a:srgbClr val="FFD96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3139CAD-D79B-C3A0-2157-1F550AB74A7D}"/>
              </a:ext>
            </a:extLst>
          </p:cNvPr>
          <p:cNvSpPr txBox="1"/>
          <p:nvPr/>
        </p:nvSpPr>
        <p:spPr>
          <a:xfrm>
            <a:off x="806092" y="2856481"/>
            <a:ext cx="1297594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SearchView</a:t>
            </a:r>
            <a:endParaRPr kumimoji="1" lang="en-US" altLang="ko-KR" sz="16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5897A1-0143-8288-7C93-0E1E99E691B1}"/>
              </a:ext>
            </a:extLst>
          </p:cNvPr>
          <p:cNvSpPr/>
          <p:nvPr/>
        </p:nvSpPr>
        <p:spPr>
          <a:xfrm>
            <a:off x="8474045" y="2118511"/>
            <a:ext cx="244443" cy="262549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780674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전자제품, 정보기기, 통신 장치, 모바일 기기이(가) 표시된 사진&#10;&#10;자동 생성된 설명">
            <a:extLst>
              <a:ext uri="{FF2B5EF4-FFF2-40B4-BE49-F238E27FC236}">
                <a16:creationId xmlns:a16="http://schemas.microsoft.com/office/drawing/2014/main" id="{C63AAC74-AB0C-7917-8617-0A2A88F71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077" y="1737092"/>
            <a:ext cx="1742625" cy="3441687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1839270" y="5327409"/>
            <a:ext cx="3174240" cy="973668"/>
            <a:chOff x="1853287" y="3130134"/>
            <a:chExt cx="3174240" cy="973668"/>
          </a:xfrm>
        </p:grpSpPr>
        <p:sp>
          <p:nvSpPr>
            <p:cNvPr id="14" name="TextBox 13"/>
            <p:cNvSpPr txBox="1"/>
            <p:nvPr/>
          </p:nvSpPr>
          <p:spPr>
            <a:xfrm>
              <a:off x="1853287" y="3422148"/>
              <a:ext cx="3174240" cy="681654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불러온 파일들 중에서 특정 파일을 눌러서 선택한다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 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배경색이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변화하는것으로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선택여부를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알수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있다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957811" y="3130134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파일 선택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72589" y="5327409"/>
            <a:ext cx="3285809" cy="770536"/>
            <a:chOff x="1853289" y="3130134"/>
            <a:chExt cx="3285809" cy="770536"/>
          </a:xfrm>
        </p:grpSpPr>
        <p:sp>
          <p:nvSpPr>
            <p:cNvPr id="17" name="TextBox 16"/>
            <p:cNvSpPr txBox="1"/>
            <p:nvPr/>
          </p:nvSpPr>
          <p:spPr>
            <a:xfrm>
              <a:off x="1853289" y="3422148"/>
              <a:ext cx="3285809" cy="47852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선택된 파일을 삭제 하는지 메시지 창을 띄워서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한번더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확인 하고 삭제한다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57814" y="3130134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파일 삭제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E8C8434-0406-1E67-1F55-3D0A46207FEF}"/>
              </a:ext>
            </a:extLst>
          </p:cNvPr>
          <p:cNvGrpSpPr/>
          <p:nvPr/>
        </p:nvGrpSpPr>
        <p:grpSpPr>
          <a:xfrm>
            <a:off x="521264" y="339362"/>
            <a:ext cx="4566784" cy="1067185"/>
            <a:chOff x="521264" y="339362"/>
            <a:chExt cx="4566784" cy="1067185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3022782-F8F0-F9D4-E6DA-73C2494F9F2B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23" name="다이아몬드 22">
                <a:extLst>
                  <a:ext uri="{FF2B5EF4-FFF2-40B4-BE49-F238E27FC236}">
                    <a16:creationId xmlns:a16="http://schemas.microsoft.com/office/drawing/2014/main" id="{171A4F2E-23D7-B01B-6E50-611501041CE3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B8DE890-0E45-FC98-22A4-D375D12C5140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03</a:t>
                </a: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AFD773E-B422-4490-6227-2443AB0A4C9E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6FC9F19-FE30-04C9-7598-129CA965C9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CAE116D5-255F-AAD4-A0EF-E0FED5A3165B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E1BF79-DAB0-1DC2-4181-8DC0A943892F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7A5AB-B640-24D6-0BF9-489E7DCADAA9}"/>
                </a:ext>
              </a:extLst>
            </p:cNvPr>
            <p:cNvSpPr txBox="1"/>
            <p:nvPr/>
          </p:nvSpPr>
          <p:spPr>
            <a:xfrm>
              <a:off x="1945020" y="1139924"/>
              <a:ext cx="3143028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액션바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: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삭제 기능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(</a:t>
              </a:r>
              <a:r>
                <a:rPr kumimoji="1" lang="en-US" altLang="ko-KR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api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26 ~ 28)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4ED329-5A0D-4665-7EA7-BCC688A2FEDD}"/>
              </a:ext>
            </a:extLst>
          </p:cNvPr>
          <p:cNvSpPr/>
          <p:nvPr/>
        </p:nvSpPr>
        <p:spPr>
          <a:xfrm>
            <a:off x="2573776" y="2607399"/>
            <a:ext cx="1723926" cy="271604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D11F3BA-80EF-D283-73D2-8ACB9587B3A5}"/>
              </a:ext>
            </a:extLst>
          </p:cNvPr>
          <p:cNvGrpSpPr/>
          <p:nvPr/>
        </p:nvGrpSpPr>
        <p:grpSpPr>
          <a:xfrm>
            <a:off x="5695856" y="2960144"/>
            <a:ext cx="400144" cy="466385"/>
            <a:chOff x="5923686" y="3175820"/>
            <a:chExt cx="400144" cy="466385"/>
          </a:xfrm>
        </p:grpSpPr>
        <p:sp>
          <p:nvSpPr>
            <p:cNvPr id="6" name="모서리가 둥근 직사각형 9">
              <a:extLst>
                <a:ext uri="{FF2B5EF4-FFF2-40B4-BE49-F238E27FC236}">
                  <a16:creationId xmlns:a16="http://schemas.microsoft.com/office/drawing/2014/main" id="{6258C7BA-8D90-CDE2-9BA7-EE9B7B2A9966}"/>
                </a:ext>
              </a:extLst>
            </p:cNvPr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10">
              <a:extLst>
                <a:ext uri="{FF2B5EF4-FFF2-40B4-BE49-F238E27FC236}">
                  <a16:creationId xmlns:a16="http://schemas.microsoft.com/office/drawing/2014/main" id="{91F8A737-83A3-7622-4428-C737AF0DEDC9}"/>
                </a:ext>
              </a:extLst>
            </p:cNvPr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2" name="그림 11" descr="전자제품, 정보기기, 통신 장치, 멀티미디어이(가) 표시된 사진&#10;&#10;자동 생성된 설명">
            <a:extLst>
              <a:ext uri="{FF2B5EF4-FFF2-40B4-BE49-F238E27FC236}">
                <a16:creationId xmlns:a16="http://schemas.microsoft.com/office/drawing/2014/main" id="{F903A1DD-447B-D5CD-1112-2F536D635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718" y="1737092"/>
            <a:ext cx="1664351" cy="3441687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EFE1E6B-69E0-FF4C-FC12-DD1361343287}"/>
              </a:ext>
            </a:extLst>
          </p:cNvPr>
          <p:cNvSpPr/>
          <p:nvPr/>
        </p:nvSpPr>
        <p:spPr>
          <a:xfrm>
            <a:off x="7695445" y="3116440"/>
            <a:ext cx="1367073" cy="559267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08502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839270" y="5327409"/>
            <a:ext cx="3174240" cy="973668"/>
            <a:chOff x="1853287" y="3130134"/>
            <a:chExt cx="3174240" cy="973668"/>
          </a:xfrm>
        </p:grpSpPr>
        <p:sp>
          <p:nvSpPr>
            <p:cNvPr id="14" name="TextBox 13"/>
            <p:cNvSpPr txBox="1"/>
            <p:nvPr/>
          </p:nvSpPr>
          <p:spPr>
            <a:xfrm>
              <a:off x="1853287" y="3422148"/>
              <a:ext cx="3174240" cy="681654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Api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29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이상 부터는 </a:t>
              </a:r>
              <a:r>
                <a:rPr kumimoji="1" lang="en-US" altLang="ko-KR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saf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를 통해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접근허용할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파일을 지정해야 하기에 버전을 비교하여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29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이상 버전은 </a:t>
              </a:r>
              <a:r>
                <a:rPr kumimoji="1" lang="en-US" altLang="ko-KR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saf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로 파일 권한을 부여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47018" y="3130134"/>
              <a:ext cx="1386785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파일 접근 권한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72589" y="5327409"/>
            <a:ext cx="3285809" cy="567403"/>
            <a:chOff x="1853289" y="3130134"/>
            <a:chExt cx="3285809" cy="567403"/>
          </a:xfrm>
        </p:grpSpPr>
        <p:sp>
          <p:nvSpPr>
            <p:cNvPr id="17" name="TextBox 16"/>
            <p:cNvSpPr txBox="1"/>
            <p:nvPr/>
          </p:nvSpPr>
          <p:spPr>
            <a:xfrm>
              <a:off x="1853289" y="3422148"/>
              <a:ext cx="3285809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파일을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삭제후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메시지를 출력한다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57814" y="3130134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파일 삭제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E8C8434-0406-1E67-1F55-3D0A46207FEF}"/>
              </a:ext>
            </a:extLst>
          </p:cNvPr>
          <p:cNvGrpSpPr/>
          <p:nvPr/>
        </p:nvGrpSpPr>
        <p:grpSpPr>
          <a:xfrm>
            <a:off x="521264" y="339362"/>
            <a:ext cx="4566784" cy="1067185"/>
            <a:chOff x="521264" y="339362"/>
            <a:chExt cx="4566784" cy="1067185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3022782-F8F0-F9D4-E6DA-73C2494F9F2B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23" name="다이아몬드 22">
                <a:extLst>
                  <a:ext uri="{FF2B5EF4-FFF2-40B4-BE49-F238E27FC236}">
                    <a16:creationId xmlns:a16="http://schemas.microsoft.com/office/drawing/2014/main" id="{171A4F2E-23D7-B01B-6E50-611501041CE3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B8DE890-0E45-FC98-22A4-D375D12C5140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04</a:t>
                </a: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AFD773E-B422-4490-6227-2443AB0A4C9E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6FC9F19-FE30-04C9-7598-129CA965C9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CAE116D5-255F-AAD4-A0EF-E0FED5A3165B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E1BF79-DAB0-1DC2-4181-8DC0A943892F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7A5AB-B640-24D6-0BF9-489E7DCADAA9}"/>
                </a:ext>
              </a:extLst>
            </p:cNvPr>
            <p:cNvSpPr txBox="1"/>
            <p:nvPr/>
          </p:nvSpPr>
          <p:spPr>
            <a:xfrm>
              <a:off x="1945020" y="1139924"/>
              <a:ext cx="3143028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액션바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: 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삭제 기능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(</a:t>
              </a:r>
              <a:r>
                <a:rPr kumimoji="1" lang="en-US" altLang="ko-KR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api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29 ~ 33 </a:t>
              </a:r>
              <a:r>
                <a:rPr kumimoji="1" lang="en-US" altLang="ko-KR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saf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처리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)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D11F3BA-80EF-D283-73D2-8ACB9587B3A5}"/>
              </a:ext>
            </a:extLst>
          </p:cNvPr>
          <p:cNvGrpSpPr/>
          <p:nvPr/>
        </p:nvGrpSpPr>
        <p:grpSpPr>
          <a:xfrm>
            <a:off x="5695856" y="2960144"/>
            <a:ext cx="400144" cy="466385"/>
            <a:chOff x="5923686" y="3175820"/>
            <a:chExt cx="400144" cy="466385"/>
          </a:xfrm>
        </p:grpSpPr>
        <p:sp>
          <p:nvSpPr>
            <p:cNvPr id="6" name="모서리가 둥근 직사각형 9">
              <a:extLst>
                <a:ext uri="{FF2B5EF4-FFF2-40B4-BE49-F238E27FC236}">
                  <a16:creationId xmlns:a16="http://schemas.microsoft.com/office/drawing/2014/main" id="{6258C7BA-8D90-CDE2-9BA7-EE9B7B2A9966}"/>
                </a:ext>
              </a:extLst>
            </p:cNvPr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10">
              <a:extLst>
                <a:ext uri="{FF2B5EF4-FFF2-40B4-BE49-F238E27FC236}">
                  <a16:creationId xmlns:a16="http://schemas.microsoft.com/office/drawing/2014/main" id="{91F8A737-83A3-7622-4428-C737AF0DEDC9}"/>
                </a:ext>
              </a:extLst>
            </p:cNvPr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5" name="그림 4" descr="전자제품, 멀티미디어, 정보기기, 통신 장치이(가) 표시된 사진&#10;&#10;자동 생성된 설명">
            <a:extLst>
              <a:ext uri="{FF2B5EF4-FFF2-40B4-BE49-F238E27FC236}">
                <a16:creationId xmlns:a16="http://schemas.microsoft.com/office/drawing/2014/main" id="{D2B50E82-1A64-9AEA-95B3-8D0093B400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59" y="1685783"/>
            <a:ext cx="1835262" cy="354765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64ED329-5A0D-4665-7EA7-BCC688A2FEDD}"/>
              </a:ext>
            </a:extLst>
          </p:cNvPr>
          <p:cNvSpPr/>
          <p:nvPr/>
        </p:nvSpPr>
        <p:spPr>
          <a:xfrm>
            <a:off x="2703408" y="3035453"/>
            <a:ext cx="1445963" cy="750882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9" name="그림 8" descr="전자제품, 정보기기, 통신 장치, 텍스트이(가) 표시된 사진&#10;&#10;자동 생성된 설명">
            <a:extLst>
              <a:ext uri="{FF2B5EF4-FFF2-40B4-BE49-F238E27FC236}">
                <a16:creationId xmlns:a16="http://schemas.microsoft.com/office/drawing/2014/main" id="{052772B3-3D51-82E5-19C5-0A5BFE053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312" y="1685783"/>
            <a:ext cx="1776458" cy="3603149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EFE1E6B-69E0-FF4C-FC12-DD1361343287}"/>
              </a:ext>
            </a:extLst>
          </p:cNvPr>
          <p:cNvSpPr/>
          <p:nvPr/>
        </p:nvSpPr>
        <p:spPr>
          <a:xfrm>
            <a:off x="7877115" y="4291344"/>
            <a:ext cx="1031496" cy="190122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217017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4227869" y="5656155"/>
            <a:ext cx="3285809" cy="770536"/>
            <a:chOff x="1853289" y="3130134"/>
            <a:chExt cx="3285809" cy="770536"/>
          </a:xfrm>
        </p:grpSpPr>
        <p:sp>
          <p:nvSpPr>
            <p:cNvPr id="17" name="TextBox 16"/>
            <p:cNvSpPr txBox="1"/>
            <p:nvPr/>
          </p:nvSpPr>
          <p:spPr>
            <a:xfrm>
              <a:off x="1853289" y="3422148"/>
              <a:ext cx="3285809" cy="47852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뒤로가기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키를 한번 누르면 이전 폴더로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두번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누르면 앱 종료 기능을 설정하였다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72055" y="3130134"/>
              <a:ext cx="113671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탭 </a:t>
              </a: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, </a:t>
              </a: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더블 탭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E8C8434-0406-1E67-1F55-3D0A46207FEF}"/>
              </a:ext>
            </a:extLst>
          </p:cNvPr>
          <p:cNvGrpSpPr/>
          <p:nvPr/>
        </p:nvGrpSpPr>
        <p:grpSpPr>
          <a:xfrm>
            <a:off x="521264" y="339362"/>
            <a:ext cx="4566784" cy="1067185"/>
            <a:chOff x="521264" y="339362"/>
            <a:chExt cx="4566784" cy="1067185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3022782-F8F0-F9D4-E6DA-73C2494F9F2B}"/>
                </a:ext>
              </a:extLst>
            </p:cNvPr>
            <p:cNvGrpSpPr/>
            <p:nvPr/>
          </p:nvGrpSpPr>
          <p:grpSpPr>
            <a:xfrm>
              <a:off x="521264" y="339362"/>
              <a:ext cx="2701002" cy="634858"/>
              <a:chOff x="521264" y="339362"/>
              <a:chExt cx="2701002" cy="634858"/>
            </a:xfrm>
          </p:grpSpPr>
          <p:sp>
            <p:nvSpPr>
              <p:cNvPr id="23" name="다이아몬드 22">
                <a:extLst>
                  <a:ext uri="{FF2B5EF4-FFF2-40B4-BE49-F238E27FC236}">
                    <a16:creationId xmlns:a16="http://schemas.microsoft.com/office/drawing/2014/main" id="{171A4F2E-23D7-B01B-6E50-611501041CE3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B8DE890-0E45-FC98-22A4-D375D12C5140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05</a:t>
                </a: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AFD773E-B422-4490-6227-2443AB0A4C9E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111342" cy="613763"/>
                <a:chOff x="1110924" y="256992"/>
                <a:chExt cx="2111342" cy="613763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A6FC9F19-FE30-04C9-7598-129CA965C9E7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1845244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</a:t>
                  </a:r>
                  <a:r>
                    <a:rPr kumimoji="1" lang="en-US" altLang="ko-KR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CAE116D5-255F-AAD4-A0EF-E0FED5A3165B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2111342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</a:t>
                  </a: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UI 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및 기능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E1BF79-DAB0-1DC2-4181-8DC0A943892F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7A5AB-B640-24D6-0BF9-489E7DCADAA9}"/>
                </a:ext>
              </a:extLst>
            </p:cNvPr>
            <p:cNvSpPr txBox="1"/>
            <p:nvPr/>
          </p:nvSpPr>
          <p:spPr>
            <a:xfrm>
              <a:off x="1945020" y="1139924"/>
              <a:ext cx="3143028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탭 </a:t>
              </a: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, </a:t>
              </a:r>
              <a:r>
                <a:rPr kumimoji="1" lang="ko-KR" altLang="en-US" sz="105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더블탭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3" name="그림 2" descr="전자제품, 텍스트, 통신 장치, 정보기기이(가) 표시된 사진&#10;&#10;자동 생성된 설명">
            <a:extLst>
              <a:ext uri="{FF2B5EF4-FFF2-40B4-BE49-F238E27FC236}">
                <a16:creationId xmlns:a16="http://schemas.microsoft.com/office/drawing/2014/main" id="{C7167BDD-D7CA-0810-6D0C-AF214FAD7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871" y="1439820"/>
            <a:ext cx="1963807" cy="397835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2A85988-DF8E-5698-5209-E685CA73A13F}"/>
              </a:ext>
            </a:extLst>
          </p:cNvPr>
          <p:cNvSpPr/>
          <p:nvPr/>
        </p:nvSpPr>
        <p:spPr>
          <a:xfrm>
            <a:off x="5170128" y="4200809"/>
            <a:ext cx="1393633" cy="325923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83D033-6F45-161C-F7F9-DF5E18C05EF8}"/>
              </a:ext>
            </a:extLst>
          </p:cNvPr>
          <p:cNvSpPr/>
          <p:nvPr/>
        </p:nvSpPr>
        <p:spPr>
          <a:xfrm>
            <a:off x="5246635" y="4730800"/>
            <a:ext cx="290620" cy="257660"/>
          </a:xfrm>
          <a:prstGeom prst="rect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243009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10676" y="3505196"/>
            <a:ext cx="3778465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실행 영상 및 시현 </a:t>
            </a:r>
            <a:endParaRPr kumimoji="1" lang="en-US" altLang="ko-KR" sz="3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10676" y="4026490"/>
            <a:ext cx="331519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실행 영상 및 실제 구동 시현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49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301887B7-01D7-4644-7DC8-56476661745B}"/>
              </a:ext>
            </a:extLst>
          </p:cNvPr>
          <p:cNvGrpSpPr/>
          <p:nvPr/>
        </p:nvGrpSpPr>
        <p:grpSpPr>
          <a:xfrm>
            <a:off x="521264" y="339362"/>
            <a:ext cx="3686427" cy="1067185"/>
            <a:chOff x="521264" y="339362"/>
            <a:chExt cx="3686427" cy="106718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95C7F63-0BDB-FF2C-8ED6-75F2E7E8ED1B}"/>
                </a:ext>
              </a:extLst>
            </p:cNvPr>
            <p:cNvGrpSpPr/>
            <p:nvPr/>
          </p:nvGrpSpPr>
          <p:grpSpPr>
            <a:xfrm>
              <a:off x="521264" y="339362"/>
              <a:ext cx="3563418" cy="634858"/>
              <a:chOff x="521264" y="339362"/>
              <a:chExt cx="3563418" cy="634858"/>
            </a:xfrm>
          </p:grpSpPr>
          <p:sp>
            <p:nvSpPr>
              <p:cNvPr id="11" name="다이아몬드 10">
                <a:extLst>
                  <a:ext uri="{FF2B5EF4-FFF2-40B4-BE49-F238E27FC236}">
                    <a16:creationId xmlns:a16="http://schemas.microsoft.com/office/drawing/2014/main" id="{B36DA069-7D1C-10A9-0C9D-D6567AFE7398}"/>
                  </a:ext>
                </a:extLst>
              </p:cNvPr>
              <p:cNvSpPr/>
              <p:nvPr/>
            </p:nvSpPr>
            <p:spPr>
              <a:xfrm>
                <a:off x="521264" y="410198"/>
                <a:ext cx="564022" cy="564022"/>
              </a:xfrm>
              <a:prstGeom prst="diamond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F386AE4-FE81-C337-F2BA-83E11811787A}"/>
                  </a:ext>
                </a:extLst>
              </p:cNvPr>
              <p:cNvSpPr txBox="1"/>
              <p:nvPr/>
            </p:nvSpPr>
            <p:spPr>
              <a:xfrm>
                <a:off x="536854" y="451302"/>
                <a:ext cx="54039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itchFamily="50" charset="-127"/>
                    <a:ea typeface="맑은 고딕" pitchFamily="50" charset="-127"/>
                    <a:cs typeface="Arial" panose="020B0604020202020204" pitchFamily="34" charset="0"/>
                  </a:rPr>
                  <a:t>01</a:t>
                </a: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517E6231-B6A0-19F4-7C26-3EB85A8D800F}"/>
                  </a:ext>
                </a:extLst>
              </p:cNvPr>
              <p:cNvGrpSpPr/>
              <p:nvPr/>
            </p:nvGrpSpPr>
            <p:grpSpPr>
              <a:xfrm>
                <a:off x="1110924" y="339362"/>
                <a:ext cx="2973758" cy="613763"/>
                <a:chOff x="1110924" y="256992"/>
                <a:chExt cx="2973758" cy="613763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D81D36CA-F19E-8CBE-AEC6-543F8ED3F282}"/>
                    </a:ext>
                  </a:extLst>
                </p:cNvPr>
                <p:cNvSpPr txBox="1"/>
                <p:nvPr/>
              </p:nvSpPr>
              <p:spPr>
                <a:xfrm>
                  <a:off x="1110924" y="256992"/>
                  <a:ext cx="2973758" cy="461594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ko-KR" altLang="en-US" sz="2400" b="1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프로젝트 구동 영상</a:t>
                  </a:r>
                  <a:endPara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4C2E72E9-5D74-9C45-20CC-620A5557A28F}"/>
                    </a:ext>
                  </a:extLst>
                </p:cNvPr>
                <p:cNvSpPr txBox="1"/>
                <p:nvPr/>
              </p:nvSpPr>
              <p:spPr>
                <a:xfrm>
                  <a:off x="1110924" y="616910"/>
                  <a:ext cx="1797154" cy="253845"/>
                </a:xfrm>
                <a:prstGeom prst="rect">
                  <a:avLst/>
                </a:prstGeom>
                <a:noFill/>
              </p:spPr>
              <p:txBody>
                <a:bodyPr wrap="none" lIns="91374" tIns="45685" rIns="91374" bIns="45685">
                  <a:spAutoFit/>
                </a:bodyPr>
                <a:lstStyle/>
                <a:p>
                  <a:pPr defTabSz="912813" fontAlgn="base">
                    <a:spcBef>
                      <a:spcPts val="600"/>
                    </a:spcBef>
                    <a:spcAft>
                      <a:spcPct val="0"/>
                    </a:spcAft>
                    <a:defRPr/>
                  </a:pPr>
                  <a:r>
                    <a:rPr kumimoji="1" lang="en-US" altLang="ko-KR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2</a:t>
                  </a:r>
                  <a:r>
                    <a:rPr kumimoji="1" lang="ko-KR" altLang="en-US" sz="10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solidFill>
                        <a:srgbClr val="4B465E"/>
                      </a:solidFill>
                      <a:latin typeface="맑은 고딕" pitchFamily="50" charset="-127"/>
                      <a:cs typeface="Arial" panose="020B0604020202020204" pitchFamily="34" charset="0"/>
                    </a:rPr>
                    <a:t>조 모바일 프로젝트 영상</a:t>
                  </a:r>
                  <a:endPara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17B1883-B075-6ED4-DFD6-C4450E62069B}"/>
                </a:ext>
              </a:extLst>
            </p:cNvPr>
            <p:cNvSpPr/>
            <p:nvPr/>
          </p:nvSpPr>
          <p:spPr>
            <a:xfrm>
              <a:off x="1291395" y="1127147"/>
              <a:ext cx="653626" cy="279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</a:rPr>
                <a:t>소개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A26384-5C12-6978-B139-89A474CD09A1}"/>
                </a:ext>
              </a:extLst>
            </p:cNvPr>
            <p:cNvSpPr txBox="1"/>
            <p:nvPr/>
          </p:nvSpPr>
          <p:spPr>
            <a:xfrm>
              <a:off x="1945020" y="1139924"/>
              <a:ext cx="2262671" cy="25384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defTabSz="912813" fontAlgn="base">
                <a:spcBef>
                  <a:spcPts val="6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실행 영상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pic>
        <p:nvPicPr>
          <p:cNvPr id="16" name="mov1">
            <a:hlinkClick r:id="" action="ppaction://media"/>
            <a:extLst>
              <a:ext uri="{FF2B5EF4-FFF2-40B4-BE49-F238E27FC236}">
                <a16:creationId xmlns:a16="http://schemas.microsoft.com/office/drawing/2014/main" id="{C43655EB-3391-6874-EDFE-23E8D16269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5783" y="1580568"/>
            <a:ext cx="8440433" cy="448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8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3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1813184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 개요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697767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 소개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 구현 환경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요구조건 분석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3002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업무 분담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389991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조원 역할 분담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401212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UI </a:t>
            </a: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및 기능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702577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각 </a:t>
            </a: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UI 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구성 및 기능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1210455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실행결과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1806772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동영상 및 실제 동작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C2BCD31-6621-1FB7-E624-141B949026F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271604" y="0"/>
            <a:chExt cx="12192000" cy="68580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7D9FE14-163F-B0C3-F237-DAD397FCF33B}"/>
                </a:ext>
              </a:extLst>
            </p:cNvPr>
            <p:cNvSpPr/>
            <p:nvPr/>
          </p:nvSpPr>
          <p:spPr>
            <a:xfrm>
              <a:off x="271604" y="0"/>
              <a:ext cx="12192000" cy="6858000"/>
            </a:xfrm>
            <a:prstGeom prst="rect">
              <a:avLst/>
            </a:prstGeom>
            <a:gradFill>
              <a:gsLst>
                <a:gs pos="0">
                  <a:schemeClr val="accent4">
                    <a:lumMod val="5000"/>
                    <a:lumOff val="95000"/>
                  </a:schemeClr>
                </a:gs>
                <a:gs pos="100000">
                  <a:schemeClr val="accent4">
                    <a:lumMod val="5000"/>
                    <a:lumOff val="9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다이아몬드 1">
              <a:extLst>
                <a:ext uri="{FF2B5EF4-FFF2-40B4-BE49-F238E27FC236}">
                  <a16:creationId xmlns:a16="http://schemas.microsoft.com/office/drawing/2014/main" id="{5555DE4D-6770-E700-0FDB-C87387585895}"/>
                </a:ext>
              </a:extLst>
            </p:cNvPr>
            <p:cNvSpPr/>
            <p:nvPr/>
          </p:nvSpPr>
          <p:spPr>
            <a:xfrm>
              <a:off x="1971450" y="1643527"/>
              <a:ext cx="4149969" cy="4149969"/>
            </a:xfrm>
            <a:prstGeom prst="diamond">
              <a:avLst/>
            </a:prstGeom>
            <a:solidFill>
              <a:schemeClr val="accent4">
                <a:lumMod val="40000"/>
                <a:lumOff val="6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312B4D29-558B-A99C-5233-3C9965FBC8F5}"/>
                </a:ext>
              </a:extLst>
            </p:cNvPr>
            <p:cNvSpPr/>
            <p:nvPr/>
          </p:nvSpPr>
          <p:spPr>
            <a:xfrm>
              <a:off x="6613789" y="1643527"/>
              <a:ext cx="4149969" cy="4149969"/>
            </a:xfrm>
            <a:prstGeom prst="diamond">
              <a:avLst/>
            </a:prstGeom>
            <a:solidFill>
              <a:schemeClr val="accent4">
                <a:lumMod val="40000"/>
                <a:lumOff val="6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4915F380-AA6E-F4A0-64D2-68B058729E4B}"/>
                </a:ext>
              </a:extLst>
            </p:cNvPr>
            <p:cNvSpPr/>
            <p:nvPr/>
          </p:nvSpPr>
          <p:spPr>
            <a:xfrm>
              <a:off x="5588857" y="2939764"/>
              <a:ext cx="1557494" cy="1557494"/>
            </a:xfrm>
            <a:prstGeom prst="diamond">
              <a:avLst/>
            </a:prstGeom>
            <a:solidFill>
              <a:schemeClr val="accent4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2">
                      <a:lumMod val="10000"/>
                    </a:schemeClr>
                  </a:solidFill>
                  <a:latin typeface="나눔바른고딕OTF Light" panose="02000303000000000000" pitchFamily="50" charset="-127"/>
                  <a:ea typeface="나눔바른고딕OTF Light" panose="02000303000000000000" pitchFamily="50" charset="-127"/>
                </a:rPr>
                <a:t>목차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2791015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 개요</a:t>
            </a:r>
            <a:endParaRPr kumimoji="1" lang="en-US" altLang="ko-KR" sz="3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3916323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 소개 및 구현환경 과 요구사항 분석 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2883990" cy="613763"/>
            <a:chOff x="1110924" y="256992"/>
            <a:chExt cx="2883990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140196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소개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2883990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2</a:t>
              </a:r>
              <a:r>
                <a:rPr kumimoji="1" lang="ko-KR" altLang="en-US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조 모바일 프로젝트 전반적인 소개 및 범위</a:t>
              </a:r>
              <a:endPara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0" name="직사각형 29"/>
          <p:cNvSpPr/>
          <p:nvPr/>
        </p:nvSpPr>
        <p:spPr>
          <a:xfrm>
            <a:off x="1990682" y="1962574"/>
            <a:ext cx="653626" cy="279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소개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44307" y="1975351"/>
            <a:ext cx="6209982" cy="4154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기본 앱으로 지급되는 동영상 플레이어 앱 보다 더 나은 기능을 사용자에게 제공 하여 사용하기 위해서 개발된 앱입니다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838748" y="1263795"/>
            <a:ext cx="3270186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Mobile Video Player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7E7B83-4539-A147-96EE-F7079FDF548C}"/>
              </a:ext>
            </a:extLst>
          </p:cNvPr>
          <p:cNvSpPr/>
          <p:nvPr/>
        </p:nvSpPr>
        <p:spPr>
          <a:xfrm>
            <a:off x="1990682" y="2610131"/>
            <a:ext cx="653626" cy="279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범위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E02D27-40A7-F622-957C-676FEE4BEE80}"/>
              </a:ext>
            </a:extLst>
          </p:cNvPr>
          <p:cNvSpPr txBox="1"/>
          <p:nvPr/>
        </p:nvSpPr>
        <p:spPr>
          <a:xfrm>
            <a:off x="2644307" y="2622908"/>
            <a:ext cx="6209982" cy="57701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동영상 플레이어 지원 범위는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MKV MP4 WAV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같은 확장자를 지원하며</a:t>
            </a:r>
            <a:b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</a:b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애플리케이션 형태는 원래는 유튜브와 비슷하게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비슷한 형태로 개발 </a:t>
            </a:r>
            <a:r>
              <a:rPr kumimoji="1" lang="ko-KR" altLang="en-US" sz="10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할려고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했으나</a:t>
            </a:r>
            <a:b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</a:b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기본적인 동영상 앱 플레이어 형태로 변형되었다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3BB569-3501-3312-80D1-AEA5E6651EDC}"/>
              </a:ext>
            </a:extLst>
          </p:cNvPr>
          <p:cNvSpPr/>
          <p:nvPr/>
        </p:nvSpPr>
        <p:spPr>
          <a:xfrm>
            <a:off x="1990682" y="3422877"/>
            <a:ext cx="653626" cy="279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환경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326C9-8B2A-78CA-3455-6665F949976C}"/>
              </a:ext>
            </a:extLst>
          </p:cNvPr>
          <p:cNvSpPr txBox="1"/>
          <p:nvPr/>
        </p:nvSpPr>
        <p:spPr>
          <a:xfrm>
            <a:off x="2644307" y="3435654"/>
            <a:ext cx="6209982" cy="49237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실행환경은 안드로이드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8.0 ~ 13.0 (</a:t>
            </a:r>
            <a:r>
              <a:rPr kumimoji="1" lang="en-US" altLang="ko-KR" sz="10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api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26 ~ 33)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까지 를 실행 환경 범위로 잡고 앱을 지원한다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   (api29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이상 버전부터는 파일 권한처리를 </a:t>
            </a:r>
            <a:r>
              <a:rPr kumimoji="1" lang="en-US" altLang="ko-KR" sz="10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saf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형식으로 주어 삭제기능을 달리 하였다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885930" y="1426866"/>
            <a:ext cx="2260880" cy="3871085"/>
            <a:chOff x="803275" y="1547446"/>
            <a:chExt cx="2260880" cy="3871085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08791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안드로이드 스튜디오를 앱 개발 툴로 활용 했으며 </a:t>
              </a:r>
              <a:b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</a:b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SDK 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는 안드로이드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8.0(</a:t>
              </a:r>
              <a:r>
                <a:rPr kumimoji="1" lang="en-US" altLang="ko-KR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api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26)</a:t>
              </a:r>
              <a:b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</a:b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안드로이드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13.0(</a:t>
              </a:r>
              <a:r>
                <a:rPr kumimoji="1" lang="en-US" altLang="ko-KR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api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33)</a:t>
              </a:r>
              <a:b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</a:b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으로 개발환경을 잡았다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04456" y="3961351"/>
              <a:ext cx="1858517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Android Studio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4218216" y="1426866"/>
            <a:ext cx="0" cy="4500489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4972748" y="1426866"/>
            <a:ext cx="2260880" cy="3667953"/>
            <a:chOff x="803275" y="1547446"/>
            <a:chExt cx="2260880" cy="3667953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88478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깃을 활용하여 팀 프로젝트를 진행 하였으며 각자 개인 </a:t>
              </a:r>
              <a:r>
                <a:rPr kumimoji="1" lang="ko-KR" altLang="en-US" sz="1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브랜치에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개인 자료와 프로젝트를 올리며 프로젝트를 진행한다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450315" y="3961351"/>
              <a:ext cx="966798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GitHub</a:t>
              </a: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8015322" y="1453963"/>
            <a:ext cx="0" cy="4500489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8978092" y="1426866"/>
            <a:ext cx="2260880" cy="3464820"/>
            <a:chOff x="803275" y="1547446"/>
            <a:chExt cx="2260880" cy="3464820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681654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팀 회의는 온라인으로 매주 시간을 정해 모여서 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1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시간 이상씩 진행하였다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425246" y="3961351"/>
              <a:ext cx="1016941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Discord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E7527DA-C0BA-AFA8-FD4F-016C5DCAB4D3}"/>
              </a:ext>
            </a:extLst>
          </p:cNvPr>
          <p:cNvGrpSpPr/>
          <p:nvPr/>
        </p:nvGrpSpPr>
        <p:grpSpPr>
          <a:xfrm>
            <a:off x="521264" y="339362"/>
            <a:ext cx="3345409" cy="634858"/>
            <a:chOff x="521264" y="339362"/>
            <a:chExt cx="3345409" cy="634858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3D8A52D2-BC28-1BE6-A665-1A832B82071F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877BDA-2A9F-1057-4042-952EC7E072A2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A713680-486E-9F6E-58C3-45C504229247}"/>
                </a:ext>
              </a:extLst>
            </p:cNvPr>
            <p:cNvGrpSpPr/>
            <p:nvPr/>
          </p:nvGrpSpPr>
          <p:grpSpPr>
            <a:xfrm>
              <a:off x="1110924" y="339362"/>
              <a:ext cx="2755749" cy="613763"/>
              <a:chOff x="1110924" y="256992"/>
              <a:chExt cx="2755749" cy="613763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794F6DC-A327-1068-573D-8B8E2780D808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75574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프로젝트 구현환경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5D73B02-9B09-EA26-E101-8E1E27C2EEBE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66458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2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조 모바일 프로젝트 구현환경</a:t>
                </a:r>
                <a:endPara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6" name="그림 35" descr="그래픽, 로고, 상징, 원이(가) 표시된 사진&#10;&#10;자동 생성된 설명">
            <a:extLst>
              <a:ext uri="{FF2B5EF4-FFF2-40B4-BE49-F238E27FC236}">
                <a16:creationId xmlns:a16="http://schemas.microsoft.com/office/drawing/2014/main" id="{FE30140A-EEDF-929B-8A1D-F35F4BD1E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29" y="1426866"/>
            <a:ext cx="2260875" cy="2277342"/>
          </a:xfrm>
          <a:prstGeom prst="rect">
            <a:avLst/>
          </a:prstGeom>
        </p:spPr>
      </p:pic>
      <p:pic>
        <p:nvPicPr>
          <p:cNvPr id="38" name="그림 37" descr="로고, 폰트, 그래픽, 상징이(가) 표시된 사진&#10;&#10;자동 생성된 설명">
            <a:extLst>
              <a:ext uri="{FF2B5EF4-FFF2-40B4-BE49-F238E27FC236}">
                <a16:creationId xmlns:a16="http://schemas.microsoft.com/office/drawing/2014/main" id="{BC699CC2-656B-4707-9F07-74C0373353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2" t="3687" r="21432" b="2932"/>
          <a:stretch/>
        </p:blipFill>
        <p:spPr>
          <a:xfrm>
            <a:off x="4972746" y="1428314"/>
            <a:ext cx="2260873" cy="2259432"/>
          </a:xfrm>
          <a:prstGeom prst="rect">
            <a:avLst/>
          </a:prstGeom>
        </p:spPr>
      </p:pic>
      <p:pic>
        <p:nvPicPr>
          <p:cNvPr id="40" name="그림 39" descr="만화 영화, 클립아트, 그래픽이(가) 표시된 사진&#10;&#10;자동 생성된 설명">
            <a:extLst>
              <a:ext uri="{FF2B5EF4-FFF2-40B4-BE49-F238E27FC236}">
                <a16:creationId xmlns:a16="http://schemas.microsoft.com/office/drawing/2014/main" id="{4D78568E-8D6F-7E5C-1E85-62A4314C24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091" y="1426867"/>
            <a:ext cx="2277342" cy="227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17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889044"/>
            <a:chOff x="1853288" y="3093920"/>
            <a:chExt cx="2622702" cy="889044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628050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권한을 받아 사용자의 개인 라이브러리 에 있는 동영상을 가져와 재생을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할수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있어야한다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96519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접근 권한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사용자가 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UI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에서 간단하게 무슨 기능이 있는지 한눈에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볼수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있게 아이콘과 라이브러리를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볼수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있게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리스트뷰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로 처리 하고</a:t>
              </a:r>
              <a:b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</a:b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메뉴바를 구성</a:t>
              </a:r>
              <a:endParaRPr kumimoji="1" lang="en-US" altLang="ko-KR" sz="10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723142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편리성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889044"/>
            <a:chOff x="1853288" y="3093920"/>
            <a:chExt cx="2622702" cy="889044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628050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사용자가 라이브러리에 있는 다양한 동영상들을 삭제 검색 등 간단하게 관리하여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이용할수</a:t>
              </a:r>
              <a:r>
                <a:rPr kumimoji="1" lang="ko-KR" altLang="en-US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ko-KR" altLang="en-US" sz="10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있어야한다</a:t>
              </a: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723142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400" b="1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관리성</a:t>
              </a:r>
              <a:endPara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B7460AF-355A-AB16-A716-9857E64B7DA9}"/>
              </a:ext>
            </a:extLst>
          </p:cNvPr>
          <p:cNvGrpSpPr/>
          <p:nvPr/>
        </p:nvGrpSpPr>
        <p:grpSpPr>
          <a:xfrm>
            <a:off x="521264" y="339362"/>
            <a:ext cx="2973513" cy="634858"/>
            <a:chOff x="521264" y="339362"/>
            <a:chExt cx="2973513" cy="634858"/>
          </a:xfrm>
        </p:grpSpPr>
        <p:sp>
          <p:nvSpPr>
            <p:cNvPr id="24" name="다이아몬드 23">
              <a:extLst>
                <a:ext uri="{FF2B5EF4-FFF2-40B4-BE49-F238E27FC236}">
                  <a16:creationId xmlns:a16="http://schemas.microsoft.com/office/drawing/2014/main" id="{79A90BB1-1B5C-4FCE-F177-A18192060683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704263F-6F62-1012-86F1-1F9A6584AD3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03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02BE6BD9-B659-10E0-78C2-5321050FF9E6}"/>
                </a:ext>
              </a:extLst>
            </p:cNvPr>
            <p:cNvGrpSpPr/>
            <p:nvPr/>
          </p:nvGrpSpPr>
          <p:grpSpPr>
            <a:xfrm>
              <a:off x="1110924" y="339362"/>
              <a:ext cx="2383853" cy="613763"/>
              <a:chOff x="1110924" y="256992"/>
              <a:chExt cx="2383853" cy="613763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F1FAEE0-B1F0-0021-2169-EA41BC9766F7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요구사항 분석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B1E9A29-C9EC-C4B4-500A-052E36491CB3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383853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2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조 모바일 프로젝트 요구사항 분석</a:t>
                </a:r>
                <a:endPara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0" name="그림 29" descr="블랙, 어둠이(가) 표시된 사진&#10;&#10;자동 생성된 설명">
            <a:extLst>
              <a:ext uri="{FF2B5EF4-FFF2-40B4-BE49-F238E27FC236}">
                <a16:creationId xmlns:a16="http://schemas.microsoft.com/office/drawing/2014/main" id="{700FDD36-22EE-5E9E-BD39-5087292291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893" y="2232210"/>
            <a:ext cx="1028213" cy="1028213"/>
          </a:xfrm>
          <a:prstGeom prst="rect">
            <a:avLst/>
          </a:prstGeom>
        </p:spPr>
      </p:pic>
      <p:pic>
        <p:nvPicPr>
          <p:cNvPr id="32" name="그림 31" descr="블랙, 어둠이(가) 표시된 사진&#10;&#10;자동 생성된 설명">
            <a:extLst>
              <a:ext uri="{FF2B5EF4-FFF2-40B4-BE49-F238E27FC236}">
                <a16:creationId xmlns:a16="http://schemas.microsoft.com/office/drawing/2014/main" id="{CB419570-F361-125E-AF81-BE1EEE58A9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698" y="4334875"/>
            <a:ext cx="769994" cy="769994"/>
          </a:xfrm>
          <a:prstGeom prst="rect">
            <a:avLst/>
          </a:prstGeom>
        </p:spPr>
      </p:pic>
      <p:pic>
        <p:nvPicPr>
          <p:cNvPr id="34" name="그림 33" descr="블랙, 어둠이(가) 표시된 사진&#10;&#10;자동 생성된 설명">
            <a:extLst>
              <a:ext uri="{FF2B5EF4-FFF2-40B4-BE49-F238E27FC236}">
                <a16:creationId xmlns:a16="http://schemas.microsoft.com/office/drawing/2014/main" id="{C574AE72-DB5C-0E3A-C96F-BFD39744797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766" y="4307467"/>
            <a:ext cx="699280" cy="6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92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9198" y="3505196"/>
            <a:ext cx="3611753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 역할분담</a:t>
            </a:r>
            <a:endParaRPr kumimoji="1" lang="en-US" altLang="ko-KR" sz="3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29198" y="4026490"/>
            <a:ext cx="2706057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 개발을 위한 역할분담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969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61405"/>
              </p:ext>
            </p:extLst>
          </p:nvPr>
        </p:nvGraphicFramePr>
        <p:xfrm>
          <a:off x="1181894" y="1610177"/>
          <a:ext cx="9828212" cy="2592000"/>
        </p:xfrm>
        <a:graphic>
          <a:graphicData uri="http://schemas.openxmlformats.org/drawingml/2006/table">
            <a:tbl>
              <a:tblPr firstRow="1" firstCol="1" lastCol="1" bandRow="1">
                <a:tableStyleId>{C083E6E3-FA7D-4D7B-A595-EF9225AFEA82}</a:tableStyleId>
              </a:tblPr>
              <a:tblGrid>
                <a:gridCol w="2358011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122630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837853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4509718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역할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업무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맡은 일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강준성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b="1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팀장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업무분담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개발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정렬기능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동영상 플레이 기능 수정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,ppt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작성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이인범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b="1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팀원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b="1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개발</a:t>
                      </a:r>
                      <a:r>
                        <a:rPr kumimoji="0" lang="en-US" altLang="ko-KR" sz="1200" b="1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, </a:t>
                      </a:r>
                      <a:r>
                        <a:rPr kumimoji="0" lang="ko-KR" altLang="en-US" sz="1200" b="1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레이아웃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앱 레이아웃 구성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</a:t>
                      </a:r>
                      <a:r>
                        <a:rPr lang="ko-KR" altLang="en-US" sz="1200" b="1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리스트뷰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</a:t>
                      </a:r>
                      <a:r>
                        <a:rPr lang="ko-KR" altLang="en-US" sz="1200" b="1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메뉴바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)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및 배치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김현기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팀원</a:t>
                      </a: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개발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최적화 </a:t>
                      </a: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앱 최적화 및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권한 부여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삭제 처리 수정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더블탭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앱 종료</a:t>
                      </a: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박형근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팀원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개발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,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발표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삭제기능 구현 및 프로젝트 발표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안민수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서기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서기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프로젝트 </a:t>
                      </a:r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SRS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문서 작성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1EFCC636-1E9F-CBF5-736A-E64BB72BB448}"/>
              </a:ext>
            </a:extLst>
          </p:cNvPr>
          <p:cNvGrpSpPr/>
          <p:nvPr/>
        </p:nvGrpSpPr>
        <p:grpSpPr>
          <a:xfrm>
            <a:off x="521264" y="339362"/>
            <a:ext cx="3345409" cy="634858"/>
            <a:chOff x="521264" y="339362"/>
            <a:chExt cx="3345409" cy="634858"/>
          </a:xfrm>
        </p:grpSpPr>
        <p:sp>
          <p:nvSpPr>
            <p:cNvPr id="10" name="다이아몬드 9">
              <a:extLst>
                <a:ext uri="{FF2B5EF4-FFF2-40B4-BE49-F238E27FC236}">
                  <a16:creationId xmlns:a16="http://schemas.microsoft.com/office/drawing/2014/main" id="{2A7AAAF4-A061-EC20-7E2A-1E4CAA64035F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6B075E-5CD3-C1F2-E876-75F8E2B9714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F2F5FF2-DB3A-503F-D70A-2E7343CD93FD}"/>
                </a:ext>
              </a:extLst>
            </p:cNvPr>
            <p:cNvGrpSpPr/>
            <p:nvPr/>
          </p:nvGrpSpPr>
          <p:grpSpPr>
            <a:xfrm>
              <a:off x="1110924" y="339362"/>
              <a:ext cx="2755749" cy="613763"/>
              <a:chOff x="1110924" y="256992"/>
              <a:chExt cx="2755749" cy="61376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59DFEF-4612-627E-DEA8-F74E05F6D5E7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75574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프로젝트 역할분담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B774371-F741-CA10-358E-CAC5C3433BE7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18368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2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조 모바일 프로젝트 역할분담</a:t>
                </a:r>
                <a:endPara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4076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맑은 고딕" pitchFamily="50" charset="-127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47304" y="3505196"/>
            <a:ext cx="3095586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UI </a:t>
            </a:r>
            <a:r>
              <a:rPr kumimoji="1" lang="ko-KR" altLang="en-US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및 기능 소개</a:t>
            </a:r>
            <a:endParaRPr kumimoji="1" lang="en-US" altLang="ko-KR" sz="32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47304" y="4026490"/>
            <a:ext cx="228767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UI </a:t>
            </a: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및 기능 소개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053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722</Words>
  <Application>Microsoft Office PowerPoint</Application>
  <PresentationFormat>와이드스크린</PresentationFormat>
  <Paragraphs>150</Paragraphs>
  <Slides>18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나눔바른고딕OTF Light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준성 강</cp:lastModifiedBy>
  <cp:revision>82</cp:revision>
  <dcterms:created xsi:type="dcterms:W3CDTF">2019-03-11T06:50:22Z</dcterms:created>
  <dcterms:modified xsi:type="dcterms:W3CDTF">2023-06-04T06:37:42Z</dcterms:modified>
</cp:coreProperties>
</file>

<file path=docProps/thumbnail.jpeg>
</file>